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701" r:id="rId6"/>
  </p:sldMasterIdLst>
  <p:notesMasterIdLst>
    <p:notesMasterId r:id="rId31"/>
  </p:notesMasterIdLst>
  <p:handoutMasterIdLst>
    <p:handoutMasterId r:id="rId32"/>
  </p:handoutMasterIdLst>
  <p:sldIdLst>
    <p:sldId id="497" r:id="rId7"/>
    <p:sldId id="470" r:id="rId8"/>
    <p:sldId id="471" r:id="rId9"/>
    <p:sldId id="498" r:id="rId10"/>
    <p:sldId id="499" r:id="rId11"/>
    <p:sldId id="519" r:id="rId12"/>
    <p:sldId id="500" r:id="rId13"/>
    <p:sldId id="502" r:id="rId14"/>
    <p:sldId id="503" r:id="rId15"/>
    <p:sldId id="504" r:id="rId16"/>
    <p:sldId id="505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513" r:id="rId25"/>
    <p:sldId id="514" r:id="rId26"/>
    <p:sldId id="515" r:id="rId27"/>
    <p:sldId id="516" r:id="rId28"/>
    <p:sldId id="517" r:id="rId29"/>
    <p:sldId id="518" r:id="rId3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Sullivan" initials="P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A1B7"/>
    <a:srgbClr val="000000"/>
    <a:srgbClr val="EE582E"/>
    <a:srgbClr val="055F86"/>
    <a:srgbClr val="E1EAEC"/>
    <a:srgbClr val="717073"/>
    <a:srgbClr val="8FAADC"/>
    <a:srgbClr val="8291F5"/>
    <a:srgbClr val="8FAAF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0199" autoAdjust="0"/>
  </p:normalViewPr>
  <p:slideViewPr>
    <p:cSldViewPr snapToGrid="0">
      <p:cViewPr varScale="1">
        <p:scale>
          <a:sx n="51" d="100"/>
          <a:sy n="51" d="100"/>
        </p:scale>
        <p:origin x="1616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3ADC371-98CB-447A-87C2-508B02173A02}" type="datetimeFigureOut">
              <a:rPr lang="en-US" smtClean="0"/>
              <a:t>8/28/2019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32BC3D4-E684-47A5-9E2E-EB3283D25B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000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0DB4871-3F3A-499F-B7BA-DF50FA8C2A5E}" type="datetimeFigureOut">
              <a:rPr lang="en-US" smtClean="0"/>
              <a:t>8/28/2019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34741EF-6FA6-4ED0-AE99-00B4CF8502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962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6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3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1D4A2FB4-0E30-074D-BDAC-FB3145D5D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224" y="655688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55F86"/>
                </a:solidFill>
                <a:latin typeface="TradeGothic LT" panose="02000503020000020004" pitchFamily="2" charset="77"/>
              </a:defRPr>
            </a:lvl1pPr>
          </a:lstStyle>
          <a:p>
            <a:r>
              <a:rPr lang="en-US" dirty="0"/>
              <a:t>page </a:t>
            </a:r>
            <a:fld id="{84D622BE-21AA-40D5-9F07-7A9F2D6994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4637-290B-A340-ACFB-CA13039D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0515600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AB144-BB31-6949-93C4-8CB918439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5625"/>
            <a:ext cx="10515600" cy="4351338"/>
          </a:xfrm>
        </p:spPr>
        <p:txBody>
          <a:bodyPr/>
          <a:lstStyle>
            <a:lvl1pPr>
              <a:spcBef>
                <a:spcPts val="600"/>
              </a:spcBef>
              <a:buClr>
                <a:schemeClr val="accent6"/>
              </a:buClr>
              <a:defRPr/>
            </a:lvl1pPr>
            <a:lvl2pPr>
              <a:spcBef>
                <a:spcPts val="600"/>
              </a:spcBef>
              <a:buClr>
                <a:schemeClr val="accent6"/>
              </a:buClr>
              <a:defRPr/>
            </a:lvl2pPr>
            <a:lvl3pPr>
              <a:spcBef>
                <a:spcPts val="600"/>
              </a:spcBef>
              <a:buClr>
                <a:schemeClr val="accent6"/>
              </a:buClr>
              <a:defRPr/>
            </a:lvl3pPr>
            <a:lvl4pPr>
              <a:spcBef>
                <a:spcPts val="600"/>
              </a:spcBef>
              <a:buClr>
                <a:schemeClr val="accent6"/>
              </a:buClr>
              <a:defRPr/>
            </a:lvl4pPr>
            <a:lvl5pPr>
              <a:spcBef>
                <a:spcPts val="6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3E7D2-6374-6245-81FF-1B19F8DD92F7}"/>
              </a:ext>
            </a:extLst>
          </p:cNvPr>
          <p:cNvSpPr/>
          <p:nvPr userDrawn="1"/>
        </p:nvSpPr>
        <p:spPr>
          <a:xfrm>
            <a:off x="0" y="0"/>
            <a:ext cx="141149" cy="169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B2B9C65A-7614-3948-A21B-524B5B58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141" y="6356350"/>
            <a:ext cx="2743200" cy="365125"/>
          </a:xfrm>
        </p:spPr>
        <p:txBody>
          <a:bodyPr/>
          <a:lstStyle/>
          <a:p>
            <a:fld id="{D3C46C32-5B7F-4569-A53F-A290BDF2B4F4}" type="datetime1">
              <a:rPr lang="en-US" smtClean="0"/>
              <a:t>8/28/2019</a:t>
            </a:fld>
            <a:r>
              <a:rPr lang="en-US"/>
              <a:t>  </a:t>
            </a:r>
            <a:r>
              <a:rPr lang="en-US" dirty="0"/>
              <a:t>|  Slide </a:t>
            </a:r>
            <a:fld id="{F2367D53-4608-5740-BA85-DF25875ED2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BF15-DCEB-C348-9DE8-826A4646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0515600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822B5-E9D9-A74C-BA0F-59C25AF1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6DB23-7D7C-F042-AACC-4C1D5B996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264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C38277-6130-7648-B983-1DC7BA82479A}"/>
              </a:ext>
            </a:extLst>
          </p:cNvPr>
          <p:cNvSpPr/>
          <p:nvPr userDrawn="1"/>
        </p:nvSpPr>
        <p:spPr>
          <a:xfrm>
            <a:off x="0" y="0"/>
            <a:ext cx="141149" cy="169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9">
            <a:extLst>
              <a:ext uri="{FF2B5EF4-FFF2-40B4-BE49-F238E27FC236}">
                <a16:creationId xmlns:a16="http://schemas.microsoft.com/office/drawing/2014/main" id="{04EB974F-6B99-844F-AA91-470B406C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141" y="6356350"/>
            <a:ext cx="2743200" cy="365125"/>
          </a:xfrm>
        </p:spPr>
        <p:txBody>
          <a:bodyPr/>
          <a:lstStyle/>
          <a:p>
            <a:fld id="{614BD35E-E2E4-4462-80A7-C09D6D30A4C5}" type="datetime1">
              <a:rPr lang="en-US" smtClean="0"/>
              <a:t>8/28/2019</a:t>
            </a:fld>
            <a:r>
              <a:rPr lang="en-US"/>
              <a:t>  </a:t>
            </a:r>
            <a:r>
              <a:rPr lang="en-US" dirty="0"/>
              <a:t>|  Slide </a:t>
            </a:r>
            <a:fld id="{F2367D53-4608-5740-BA85-DF25875ED2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67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6D3BD-D6C8-5A4B-8649-433D5588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376C6-B1E9-CA42-B90B-8845C39FB6DD}"/>
              </a:ext>
            </a:extLst>
          </p:cNvPr>
          <p:cNvSpPr/>
          <p:nvPr userDrawn="1"/>
        </p:nvSpPr>
        <p:spPr>
          <a:xfrm>
            <a:off x="0" y="0"/>
            <a:ext cx="141149" cy="169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FA957CC9-58BA-B040-ADF3-72CA6459C7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141" y="6356350"/>
            <a:ext cx="2743200" cy="365125"/>
          </a:xfrm>
        </p:spPr>
        <p:txBody>
          <a:bodyPr/>
          <a:lstStyle/>
          <a:p>
            <a:fld id="{42DFB55E-C039-41B6-9CE1-672200ED333B}" type="datetime1">
              <a:rPr lang="en-US" smtClean="0"/>
              <a:t>8/28/2019</a:t>
            </a:fld>
            <a:r>
              <a:rPr lang="en-US"/>
              <a:t>  </a:t>
            </a:r>
            <a:r>
              <a:rPr lang="en-US" dirty="0"/>
              <a:t>|  Slide </a:t>
            </a:r>
            <a:fld id="{F2367D53-4608-5740-BA85-DF25875ED2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59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B6AE73-15E6-9545-BF17-83FE148D45EB}"/>
              </a:ext>
            </a:extLst>
          </p:cNvPr>
          <p:cNvSpPr/>
          <p:nvPr userDrawn="1"/>
        </p:nvSpPr>
        <p:spPr>
          <a:xfrm>
            <a:off x="0" y="0"/>
            <a:ext cx="141149" cy="16906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D8F9F0CA-6677-814B-A0DA-C8379ADCD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141" y="6356350"/>
            <a:ext cx="2743200" cy="365125"/>
          </a:xfrm>
        </p:spPr>
        <p:txBody>
          <a:bodyPr/>
          <a:lstStyle/>
          <a:p>
            <a:fld id="{9CE5D8A1-BFCC-4B4C-A025-3F05DCADCF8A}" type="datetime1">
              <a:rPr lang="en-US" smtClean="0"/>
              <a:t>8/28/2019</a:t>
            </a:fld>
            <a:r>
              <a:rPr lang="en-US"/>
              <a:t>  </a:t>
            </a:r>
            <a:r>
              <a:rPr lang="en-US" dirty="0"/>
              <a:t>|  Slide </a:t>
            </a:r>
            <a:fld id="{F2367D53-4608-5740-BA85-DF25875ED2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1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55F86"/>
                </a:solidFill>
                <a:latin typeface="+mn-lt"/>
              </a:defRPr>
            </a:lvl1pPr>
            <a:lvl2pPr>
              <a:defRPr>
                <a:solidFill>
                  <a:srgbClr val="055F86"/>
                </a:solidFill>
                <a:latin typeface="+mn-lt"/>
              </a:defRPr>
            </a:lvl2pPr>
            <a:lvl3pPr>
              <a:defRPr>
                <a:solidFill>
                  <a:srgbClr val="055F86"/>
                </a:solidFill>
                <a:latin typeface="+mn-lt"/>
              </a:defRPr>
            </a:lvl3pPr>
            <a:lvl4pPr>
              <a:defRPr>
                <a:solidFill>
                  <a:srgbClr val="055F86"/>
                </a:solidFill>
                <a:latin typeface="+mn-lt"/>
              </a:defRPr>
            </a:lvl4pPr>
            <a:lvl5pPr>
              <a:defRPr>
                <a:solidFill>
                  <a:srgbClr val="055F8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55F86"/>
                </a:solidFill>
                <a:latin typeface="+mn-lt"/>
              </a:defRPr>
            </a:lvl1pPr>
            <a:lvl2pPr>
              <a:defRPr>
                <a:solidFill>
                  <a:srgbClr val="055F86"/>
                </a:solidFill>
                <a:latin typeface="+mn-lt"/>
              </a:defRPr>
            </a:lvl2pPr>
            <a:lvl3pPr>
              <a:defRPr>
                <a:solidFill>
                  <a:srgbClr val="055F86"/>
                </a:solidFill>
                <a:latin typeface="+mn-lt"/>
              </a:defRPr>
            </a:lvl3pPr>
            <a:lvl4pPr>
              <a:defRPr>
                <a:solidFill>
                  <a:srgbClr val="055F86"/>
                </a:solidFill>
                <a:latin typeface="+mn-lt"/>
              </a:defRPr>
            </a:lvl4pPr>
            <a:lvl5pPr>
              <a:defRPr>
                <a:solidFill>
                  <a:srgbClr val="055F8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BE21644-261C-974F-98E4-F8A8B5B98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224" y="655688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55F86"/>
                </a:solidFill>
                <a:latin typeface="TradeGothic LT" panose="02000503020000020004" pitchFamily="2" charset="77"/>
              </a:defRPr>
            </a:lvl1pPr>
          </a:lstStyle>
          <a:p>
            <a:r>
              <a:rPr lang="en-US" dirty="0"/>
              <a:t>page </a:t>
            </a:r>
            <a:fld id="{84D622BE-21AA-40D5-9F07-7A9F2D6994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B1DA25-2151-D349-9824-2B65C53D1F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0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Placeholder 2054"/>
          <p:cNvSpPr>
            <a:spLocks noGrp="1"/>
          </p:cNvSpPr>
          <p:nvPr>
            <p:ph type="body" sz="quarter" idx="10"/>
          </p:nvPr>
        </p:nvSpPr>
        <p:spPr>
          <a:xfrm>
            <a:off x="261941" y="5334001"/>
            <a:ext cx="4702175" cy="769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endParaRPr lang="en-PH" dirty="0"/>
          </a:p>
        </p:txBody>
      </p:sp>
      <p:sp>
        <p:nvSpPr>
          <p:cNvPr id="2057" name="Rectangle 2056"/>
          <p:cNvSpPr/>
          <p:nvPr userDrawn="1"/>
        </p:nvSpPr>
        <p:spPr>
          <a:xfrm>
            <a:off x="-1" y="4992599"/>
            <a:ext cx="12192000" cy="100103"/>
          </a:xfrm>
          <a:prstGeom prst="rect">
            <a:avLst/>
          </a:prstGeom>
          <a:solidFill>
            <a:srgbClr val="055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PH" sz="2400" dirty="0">
              <a:solidFill>
                <a:prstClr val="white"/>
              </a:solidFill>
            </a:endParaRPr>
          </a:p>
        </p:txBody>
      </p:sp>
      <p:pic>
        <p:nvPicPr>
          <p:cNvPr id="2056" name="Picture 3" descr="C:\Users\Katrina\Desktop\Clients\Odesk\Agility Recovery\powerpoint\logo 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02" y="173495"/>
            <a:ext cx="3187241" cy="8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 userDrawn="1"/>
        </p:nvSpPr>
        <p:spPr>
          <a:xfrm>
            <a:off x="0" y="4217151"/>
            <a:ext cx="12192000" cy="788149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PH" sz="2400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49CE68-B222-BD43-9704-F0E41DE6EB0E}"/>
              </a:ext>
            </a:extLst>
          </p:cNvPr>
          <p:cNvSpPr/>
          <p:nvPr userDrawn="1"/>
        </p:nvSpPr>
        <p:spPr>
          <a:xfrm>
            <a:off x="0" y="0"/>
            <a:ext cx="12192000" cy="1081088"/>
          </a:xfrm>
          <a:prstGeom prst="rect">
            <a:avLst/>
          </a:prstGeom>
          <a:solidFill>
            <a:srgbClr val="005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E2800E-F84D-354B-86ED-78A94072F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861" y="282005"/>
            <a:ext cx="2438400" cy="4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760B72-94BB-F246-B086-A53601D34BA9}"/>
              </a:ext>
            </a:extLst>
          </p:cNvPr>
          <p:cNvSpPr/>
          <p:nvPr userDrawn="1"/>
        </p:nvSpPr>
        <p:spPr>
          <a:xfrm>
            <a:off x="0" y="4667660"/>
            <a:ext cx="12263120" cy="219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1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4637-290B-A340-ACFB-CA13039D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0515600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AB144-BB31-6949-93C4-8CB918439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10515600" cy="4351338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9DC64-2F48-744E-B69C-827C44A9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141" y="6356350"/>
            <a:ext cx="2743200" cy="365125"/>
          </a:xfrm>
        </p:spPr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3E7D2-6374-6245-81FF-1B19F8DD92F7}"/>
              </a:ext>
            </a:extLst>
          </p:cNvPr>
          <p:cNvSpPr/>
          <p:nvPr userDrawn="1"/>
        </p:nvSpPr>
        <p:spPr>
          <a:xfrm>
            <a:off x="0" y="0"/>
            <a:ext cx="141149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5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4637-290B-A340-ACFB-CA13039D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0515600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AB144-BB31-6949-93C4-8CB918439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5625"/>
            <a:ext cx="10515600" cy="4351338"/>
          </a:xfrm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defRPr/>
            </a:lvl1pPr>
            <a:lvl2pPr>
              <a:spcBef>
                <a:spcPts val="600"/>
              </a:spcBef>
              <a:buClr>
                <a:schemeClr val="accent2"/>
              </a:buClr>
              <a:defRPr/>
            </a:lvl2pPr>
            <a:lvl3pPr>
              <a:spcBef>
                <a:spcPts val="600"/>
              </a:spcBef>
              <a:buClr>
                <a:schemeClr val="accent2"/>
              </a:buClr>
              <a:defRPr/>
            </a:lvl3pPr>
            <a:lvl4pPr>
              <a:spcBef>
                <a:spcPts val="600"/>
              </a:spcBef>
              <a:buClr>
                <a:schemeClr val="accent2"/>
              </a:buClr>
              <a:defRPr/>
            </a:lvl4pPr>
            <a:lvl5pPr>
              <a:spcBef>
                <a:spcPts val="6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3E7D2-6374-6245-81FF-1B19F8DD92F7}"/>
              </a:ext>
            </a:extLst>
          </p:cNvPr>
          <p:cNvSpPr/>
          <p:nvPr userDrawn="1"/>
        </p:nvSpPr>
        <p:spPr>
          <a:xfrm>
            <a:off x="0" y="0"/>
            <a:ext cx="141149" cy="169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B67BF283-4A67-1D41-96EB-283C708E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141" y="6356350"/>
            <a:ext cx="2743200" cy="365125"/>
          </a:xfrm>
        </p:spPr>
        <p:txBody>
          <a:bodyPr/>
          <a:lstStyle/>
          <a:p>
            <a:fld id="{B368C24F-1BB5-48B7-9078-58C90426B364}" type="datetime1">
              <a:rPr lang="en-US" smtClean="0"/>
              <a:t>8/28/2019</a:t>
            </a:fld>
            <a:r>
              <a:rPr lang="en-US"/>
              <a:t>  </a:t>
            </a:r>
            <a:r>
              <a:rPr lang="en-US" dirty="0"/>
              <a:t>|  Slide </a:t>
            </a:r>
            <a:fld id="{F2367D53-4608-5740-BA85-DF25875ED2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627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4637-290B-A340-ACFB-CA13039D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0515600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AB144-BB31-6949-93C4-8CB918439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5625"/>
            <a:ext cx="10515600" cy="4351338"/>
          </a:xfrm>
        </p:spPr>
        <p:txBody>
          <a:bodyPr/>
          <a:lstStyle>
            <a:lvl1pPr>
              <a:spcBef>
                <a:spcPts val="600"/>
              </a:spcBef>
              <a:buClr>
                <a:srgbClr val="005984"/>
              </a:buClr>
              <a:defRPr/>
            </a:lvl1pPr>
            <a:lvl2pPr>
              <a:spcBef>
                <a:spcPts val="600"/>
              </a:spcBef>
              <a:buClr>
                <a:srgbClr val="005984"/>
              </a:buClr>
              <a:defRPr/>
            </a:lvl2pPr>
            <a:lvl3pPr>
              <a:spcBef>
                <a:spcPts val="600"/>
              </a:spcBef>
              <a:buClr>
                <a:srgbClr val="005984"/>
              </a:buClr>
              <a:defRPr/>
            </a:lvl3pPr>
            <a:lvl4pPr>
              <a:spcBef>
                <a:spcPts val="600"/>
              </a:spcBef>
              <a:buClr>
                <a:srgbClr val="005984"/>
              </a:buClr>
              <a:defRPr/>
            </a:lvl4pPr>
            <a:lvl5pPr>
              <a:spcBef>
                <a:spcPts val="600"/>
              </a:spcBef>
              <a:buClr>
                <a:srgbClr val="005984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3E7D2-6374-6245-81FF-1B19F8DD92F7}"/>
              </a:ext>
            </a:extLst>
          </p:cNvPr>
          <p:cNvSpPr/>
          <p:nvPr userDrawn="1"/>
        </p:nvSpPr>
        <p:spPr>
          <a:xfrm>
            <a:off x="0" y="0"/>
            <a:ext cx="141149" cy="16906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F8639F57-8A37-D54F-9278-4DE6E82E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141" y="6356350"/>
            <a:ext cx="2743200" cy="365125"/>
          </a:xfrm>
        </p:spPr>
        <p:txBody>
          <a:bodyPr/>
          <a:lstStyle/>
          <a:p>
            <a:fld id="{6BD2A8A9-26A4-4BEE-9E79-9E70EB170861}" type="datetime1">
              <a:rPr lang="en-US" smtClean="0"/>
              <a:t>8/28/2019</a:t>
            </a:fld>
            <a:r>
              <a:rPr lang="en-US"/>
              <a:t>  </a:t>
            </a:r>
            <a:r>
              <a:rPr lang="en-US" dirty="0"/>
              <a:t>|  Slide </a:t>
            </a:r>
            <a:fld id="{F2367D53-4608-5740-BA85-DF25875ED2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4637-290B-A340-ACFB-CA13039D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0515600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AB144-BB31-6949-93C4-8CB918439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5625"/>
            <a:ext cx="10515600" cy="4351338"/>
          </a:xfrm>
        </p:spPr>
        <p:txBody>
          <a:bodyPr/>
          <a:lstStyle>
            <a:lvl1pPr>
              <a:spcBef>
                <a:spcPts val="600"/>
              </a:spcBef>
              <a:buClr>
                <a:schemeClr val="accent6"/>
              </a:buClr>
              <a:defRPr/>
            </a:lvl1pPr>
            <a:lvl2pPr>
              <a:spcBef>
                <a:spcPts val="600"/>
              </a:spcBef>
              <a:buClr>
                <a:schemeClr val="accent6"/>
              </a:buClr>
              <a:defRPr/>
            </a:lvl2pPr>
            <a:lvl3pPr>
              <a:spcBef>
                <a:spcPts val="600"/>
              </a:spcBef>
              <a:buClr>
                <a:schemeClr val="accent6"/>
              </a:buClr>
              <a:defRPr/>
            </a:lvl3pPr>
            <a:lvl4pPr>
              <a:spcBef>
                <a:spcPts val="600"/>
              </a:spcBef>
              <a:buClr>
                <a:schemeClr val="accent6"/>
              </a:buClr>
              <a:defRPr/>
            </a:lvl4pPr>
            <a:lvl5pPr>
              <a:spcBef>
                <a:spcPts val="6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3E7D2-6374-6245-81FF-1B19F8DD92F7}"/>
              </a:ext>
            </a:extLst>
          </p:cNvPr>
          <p:cNvSpPr/>
          <p:nvPr userDrawn="1"/>
        </p:nvSpPr>
        <p:spPr>
          <a:xfrm>
            <a:off x="0" y="0"/>
            <a:ext cx="141149" cy="1690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052AD807-E7B0-9147-9B86-B77862BC4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141" y="6356350"/>
            <a:ext cx="2743200" cy="365125"/>
          </a:xfrm>
        </p:spPr>
        <p:txBody>
          <a:bodyPr/>
          <a:lstStyle/>
          <a:p>
            <a:fld id="{2BF68EA7-71FA-45FE-9281-BBAC4067DDF8}" type="datetime1">
              <a:rPr lang="en-US" smtClean="0"/>
              <a:t>8/28/2019</a:t>
            </a:fld>
            <a:r>
              <a:rPr lang="en-US"/>
              <a:t>  </a:t>
            </a:r>
            <a:r>
              <a:rPr lang="en-US" dirty="0"/>
              <a:t>|  Slide </a:t>
            </a:r>
            <a:fld id="{F2367D53-4608-5740-BA85-DF25875ED2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5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557963"/>
            <a:ext cx="12190412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528B7D7-4F59-C648-B45F-733147E7A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224" y="655688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55F86"/>
                </a:solidFill>
                <a:latin typeface="TradeGothic LT" panose="02000503020000020004" pitchFamily="2" charset="77"/>
              </a:defRPr>
            </a:lvl1pPr>
          </a:lstStyle>
          <a:p>
            <a:r>
              <a:rPr lang="en-US" dirty="0"/>
              <a:t>page </a:t>
            </a:r>
            <a:fld id="{84D622BE-21AA-40D5-9F07-7A9F2D6994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6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Raleway Light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3" y="-2749"/>
            <a:ext cx="12195204" cy="338897"/>
          </a:xfrm>
          <a:prstGeom prst="rect">
            <a:avLst/>
          </a:prstGeom>
          <a:solidFill>
            <a:srgbClr val="005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400" dirty="0">
              <a:solidFill>
                <a:prstClr val="white"/>
              </a:solidFill>
            </a:endParaRPr>
          </a:p>
        </p:txBody>
      </p:sp>
      <p:sp>
        <p:nvSpPr>
          <p:cNvPr id="8" name="Parallelogram 7"/>
          <p:cNvSpPr/>
          <p:nvPr userDrawn="1"/>
        </p:nvSpPr>
        <p:spPr>
          <a:xfrm>
            <a:off x="-7620" y="336148"/>
            <a:ext cx="2670635" cy="350872"/>
          </a:xfrm>
          <a:prstGeom prst="parallelogram">
            <a:avLst>
              <a:gd name="adj" fmla="val 68003"/>
            </a:avLst>
          </a:prstGeom>
          <a:solidFill>
            <a:srgbClr val="005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03" y="263208"/>
            <a:ext cx="322608" cy="417824"/>
          </a:xfrm>
          <a:prstGeom prst="rect">
            <a:avLst/>
          </a:prstGeom>
          <a:solidFill>
            <a:srgbClr val="005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400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255883" y="6405990"/>
            <a:ext cx="1813560" cy="496359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7382851-E75B-4A42-B862-19899080FA71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17" y="6405989"/>
            <a:ext cx="12187583" cy="457200"/>
          </a:xfrm>
          <a:prstGeom prst="rect">
            <a:avLst/>
          </a:prstGeom>
          <a:solidFill>
            <a:srgbClr val="71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PH" sz="933" dirty="0">
                <a:solidFill>
                  <a:prstClr val="white"/>
                </a:solidFill>
                <a:latin typeface="TradeGothic-Light" pitchFamily="34" charset="0"/>
              </a:rPr>
              <a:t>          </a:t>
            </a:r>
            <a:endParaRPr lang="en-PH" sz="1867" dirty="0">
              <a:solidFill>
                <a:prstClr val="white"/>
              </a:solidFill>
              <a:latin typeface="TradeGothic-Light" pitchFamily="34" charset="0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284456" y="6386939"/>
            <a:ext cx="3982744" cy="496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kern="1200">
                <a:solidFill>
                  <a:schemeClr val="bg1"/>
                </a:solidFill>
                <a:latin typeface="Raleway SemiBold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7382851-E75B-4A42-B862-19899080FA71}" type="slidenum">
              <a:rPr lang="en-PH" sz="1067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r>
              <a:rPr lang="en-PH" sz="1067" dirty="0">
                <a:solidFill>
                  <a:prstClr val="white"/>
                </a:solidFill>
              </a:rPr>
              <a:t>  |  </a:t>
            </a:r>
            <a:r>
              <a:rPr lang="en-PH" sz="1067" dirty="0">
                <a:solidFill>
                  <a:prstClr val="white"/>
                </a:solidFill>
                <a:latin typeface="TradeGothic-Light" pitchFamily="34" charset="0"/>
              </a:rPr>
              <a:t>Title</a:t>
            </a:r>
          </a:p>
        </p:txBody>
      </p:sp>
      <p:pic>
        <p:nvPicPr>
          <p:cNvPr id="1026" name="Picture 2" descr="C:\Users\Katrina\Desktop\Clients\Odesk\Agility Recovery\powerpoint\logo whit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2" y="109436"/>
            <a:ext cx="1965960" cy="50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Placeholder 8"/>
          <p:cNvSpPr>
            <a:spLocks noGrp="1"/>
          </p:cNvSpPr>
          <p:nvPr userDrawn="1">
            <p:ph type="title"/>
          </p:nvPr>
        </p:nvSpPr>
        <p:spPr>
          <a:xfrm>
            <a:off x="255885" y="840685"/>
            <a:ext cx="11747431" cy="8284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idx="1"/>
          </p:nvPr>
        </p:nvSpPr>
        <p:spPr>
          <a:xfrm>
            <a:off x="255883" y="1814285"/>
            <a:ext cx="11761947" cy="438444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3CF27A-352B-5D4B-B2E9-C0ADA0E840B0}"/>
              </a:ext>
            </a:extLst>
          </p:cNvPr>
          <p:cNvSpPr/>
          <p:nvPr userDrawn="1"/>
        </p:nvSpPr>
        <p:spPr>
          <a:xfrm>
            <a:off x="8128000" y="6477000"/>
            <a:ext cx="3886200" cy="256545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r"/>
            <a:r>
              <a:rPr lang="en-US" sz="1067" dirty="0">
                <a:solidFill>
                  <a:prstClr val="white"/>
                </a:solidFill>
                <a:latin typeface="TradeGothic-Light" pitchFamily="34" charset="0"/>
              </a:rPr>
              <a:t>www.agilityrecovery.com</a:t>
            </a:r>
            <a:endParaRPr lang="en-PH" sz="1067" dirty="0">
              <a:solidFill>
                <a:prstClr val="white"/>
              </a:solidFill>
              <a:latin typeface="TradeGothic-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1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55F86"/>
          </a:solidFill>
          <a:latin typeface="Raleway Light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55F86"/>
          </a:solidFill>
          <a:latin typeface="TradeGothic-Light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55F86"/>
          </a:solidFill>
          <a:latin typeface="TradeGothic-Light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55F86"/>
          </a:solidFill>
          <a:latin typeface="TradeGothic-Light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rgbClr val="055F86"/>
          </a:solidFill>
          <a:latin typeface="TradeGothic-Light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rgbClr val="055F86"/>
          </a:solidFill>
          <a:latin typeface="TradeGothic-Light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67E241-09AA-384F-A275-09ADDFE2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41320-4D98-AB4A-A4F4-FFDB6B9A7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C0E68-D963-3648-899A-73B19D0C3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984"/>
                </a:solidFill>
                <a:latin typeface="Raleway" panose="020B0503030101060003" pitchFamily="34" charset="77"/>
              </a:defRPr>
            </a:lvl1pPr>
          </a:lstStyle>
          <a:p>
            <a:fld id="{4E1C08FA-2BA6-4615-B2EB-2D47E71BD1BF}" type="datetime1">
              <a:rPr lang="en-US" smtClean="0"/>
              <a:t>8/28/2019</a:t>
            </a:fld>
            <a:r>
              <a:rPr lang="en-US"/>
              <a:t>  </a:t>
            </a:r>
            <a:r>
              <a:rPr lang="en-US" dirty="0"/>
              <a:t>|  Slide </a:t>
            </a:r>
            <a:fld id="{F2367D53-4608-5740-BA85-DF25875ED2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6D1EE9-8A3D-584A-AFEA-672CC62E488D}"/>
              </a:ext>
            </a:extLst>
          </p:cNvPr>
          <p:cNvCxnSpPr>
            <a:cxnSpLocks/>
          </p:cNvCxnSpPr>
          <p:nvPr userDrawn="1"/>
        </p:nvCxnSpPr>
        <p:spPr>
          <a:xfrm>
            <a:off x="342900" y="6270780"/>
            <a:ext cx="11506200" cy="0"/>
          </a:xfrm>
          <a:prstGeom prst="line">
            <a:avLst/>
          </a:prstGeom>
          <a:ln>
            <a:solidFill>
              <a:srgbClr val="00598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231C4BF-012E-744B-BA1B-1846ECFDD91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316" y="6382528"/>
            <a:ext cx="1759650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3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005984"/>
          </a:solidFill>
          <a:latin typeface="Raleway" panose="020B0503030101060003" pitchFamily="34" charset="77"/>
          <a:ea typeface="+mn-ea"/>
          <a:cs typeface="+mn-cs"/>
        </a:defRPr>
      </a:lvl1pPr>
      <a:lvl2pPr marL="457200" indent="-225425" algn="l" defTabSz="9144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rgbClr val="005984"/>
          </a:solidFill>
          <a:latin typeface="Raleway" panose="020B0503030101060003" pitchFamily="34" charset="77"/>
          <a:ea typeface="+mn-ea"/>
          <a:cs typeface="+mn-cs"/>
        </a:defRPr>
      </a:lvl2pPr>
      <a:lvl3pPr marL="690563" indent="-233363" algn="l" defTabSz="9144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rgbClr val="005984"/>
          </a:solidFill>
          <a:latin typeface="Raleway" panose="020B0503030101060003" pitchFamily="34" charset="77"/>
          <a:ea typeface="+mn-ea"/>
          <a:cs typeface="+mn-cs"/>
        </a:defRPr>
      </a:lvl3pPr>
      <a:lvl4pPr marL="915988" indent="-225425" algn="l" defTabSz="9144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rgbClr val="005984"/>
          </a:solidFill>
          <a:latin typeface="Raleway" panose="020B0503030101060003" pitchFamily="34" charset="77"/>
          <a:ea typeface="+mn-ea"/>
          <a:cs typeface="+mn-cs"/>
        </a:defRPr>
      </a:lvl4pPr>
      <a:lvl5pPr marL="1149350" indent="-233363" algn="l" defTabSz="9144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rgbClr val="005984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D0579D-7C0B-4C41-AC6F-501E041186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7951"/>
            <a:ext cx="12192000" cy="57800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5B5AC4-977C-CE47-8DDD-BE5CCA9F5A3F}"/>
              </a:ext>
            </a:extLst>
          </p:cNvPr>
          <p:cNvSpPr/>
          <p:nvPr/>
        </p:nvSpPr>
        <p:spPr>
          <a:xfrm>
            <a:off x="0" y="1077951"/>
            <a:ext cx="6911788" cy="5475347"/>
          </a:xfrm>
          <a:prstGeom prst="rect">
            <a:avLst/>
          </a:prstGeom>
          <a:gradFill>
            <a:gsLst>
              <a:gs pos="0">
                <a:srgbClr val="00A1B7">
                  <a:alpha val="28000"/>
                </a:srgbClr>
              </a:gs>
              <a:gs pos="98000">
                <a:srgbClr val="00A1B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8FD83-9E98-254B-B356-D9478315AA81}"/>
              </a:ext>
            </a:extLst>
          </p:cNvPr>
          <p:cNvSpPr txBox="1"/>
          <p:nvPr/>
        </p:nvSpPr>
        <p:spPr>
          <a:xfrm>
            <a:off x="581067" y="2065883"/>
            <a:ext cx="773723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Raleway" panose="020B0003030101060003" pitchFamily="34" charset="0"/>
              </a:rPr>
              <a:t>Hurricane </a:t>
            </a:r>
            <a:br>
              <a:rPr lang="en-US" sz="5400" b="1" dirty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en-US" sz="5400" b="1" dirty="0">
                <a:solidFill>
                  <a:schemeClr val="bg1"/>
                </a:solidFill>
                <a:latin typeface="Raleway" panose="020B0003030101060003" pitchFamily="34" charset="0"/>
              </a:rPr>
              <a:t>Tabletop Exercise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62D6F-8A82-1449-A8C8-5E73E2BD03B6}"/>
              </a:ext>
            </a:extLst>
          </p:cNvPr>
          <p:cNvSpPr txBox="1"/>
          <p:nvPr/>
        </p:nvSpPr>
        <p:spPr>
          <a:xfrm>
            <a:off x="647974" y="4392047"/>
            <a:ext cx="37875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solidFill>
                  <a:schemeClr val="bg1"/>
                </a:solidFill>
                <a:latin typeface="Raleway" panose="020B0503030101060003" pitchFamily="34" charset="77"/>
              </a:rPr>
              <a:t>Presenter Name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bg1"/>
                </a:solidFill>
                <a:latin typeface="Raleway" panose="020B0503030101060003" pitchFamily="34" charset="77"/>
              </a:rPr>
              <a:t>First.Last@AgilityRecovery.com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bg1"/>
                </a:solidFill>
                <a:latin typeface="Raleway" panose="020B0503030101060003" pitchFamily="34" charset="77"/>
              </a:rPr>
              <a:t>XXX-XXX-XXXX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71E83E-727C-5348-84AE-6B1E0C253596}"/>
              </a:ext>
            </a:extLst>
          </p:cNvPr>
          <p:cNvSpPr/>
          <p:nvPr/>
        </p:nvSpPr>
        <p:spPr>
          <a:xfrm>
            <a:off x="-6631258" y="576314"/>
            <a:ext cx="2267415" cy="2077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1E0F2-29DE-2A44-AD43-6A747868F592}"/>
              </a:ext>
            </a:extLst>
          </p:cNvPr>
          <p:cNvSpPr/>
          <p:nvPr/>
        </p:nvSpPr>
        <p:spPr>
          <a:xfrm>
            <a:off x="-4163122" y="576314"/>
            <a:ext cx="2267415" cy="2077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C35B0-D3F2-9546-B81B-288B67A103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736" y="5649362"/>
            <a:ext cx="975169" cy="1084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AECC2D-E027-6040-9EF1-45319B4EC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791" y="2443554"/>
            <a:ext cx="2743200" cy="2743200"/>
          </a:xfrm>
          <a:prstGeom prst="rect">
            <a:avLst/>
          </a:prstGeom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0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5BF2-E28E-F748-B9BE-651BD7D6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Based on This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BE66B-1C73-DE4E-9285-D9C7C2412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Should you be concerned?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What actions should be taken next?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How are you communicating with employees?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Who is communicating?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Who is responsible for monitoring  the storm situation?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A92AA-1A7F-0A4D-8542-CD4507CFB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8C9CD-53A4-1E46-8627-322C70C28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777" y="551715"/>
            <a:ext cx="3870616" cy="39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9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E1225-E817-384C-A387-D6AA45BE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C7E27-2B14-B54D-9AE4-48A554631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1828800"/>
            <a:ext cx="6275672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On August 19, Tropical Storm Paula is upgraded to a hurricane and appears to present a threat to your location.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Later that day, the Governor announces an Emergency Declaration and advises residents in the area to evacuate inland.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C319D-A2BF-1649-BBEA-6A80F84E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3E29D7-0990-7D43-8106-3CA0324C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935" y="3511531"/>
            <a:ext cx="2042605" cy="204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FEFA1-9784-4B43-84CE-C0F6C512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313" y="769018"/>
            <a:ext cx="4104535" cy="41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56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BA06-B980-A34A-89E1-2C1F707E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Based on This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40A03-A357-B941-8333-9DA9100E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1828800"/>
            <a:ext cx="10077651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What business decisions need to be </a:t>
            </a:r>
            <a:br>
              <a:rPr lang="en-US" dirty="0"/>
            </a:br>
            <a:r>
              <a:rPr lang="en-US" dirty="0"/>
              <a:t>made at this point?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Who will make these decisions?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What resources are you using to monitor the storm?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How will you communicate with your employees? Your clients? </a:t>
            </a:r>
          </a:p>
          <a:p>
            <a:pPr>
              <a:spcAft>
                <a:spcPts val="2400"/>
              </a:spcAft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F5CBB-6A58-C648-8C21-689BEA374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8DFF1-11A7-6B4A-9547-87C9FF8FF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312" y="781169"/>
            <a:ext cx="4822257" cy="248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1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0933-241E-C54C-B15A-CE151311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C9325-7DED-9A41-AE38-0C4A9E85B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6707566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Based on the voluntary evacuation order from the Governor, [company name] decides to suspend normal business operations at the [location] office.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Evacuation shelters have been established in the area. Fourteen employees have evacuated inland.</a:t>
            </a:r>
          </a:p>
          <a:p>
            <a:pPr>
              <a:spcAft>
                <a:spcPts val="2400"/>
              </a:spcAft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5F3AD-70CB-A547-BE13-9C9A6F1A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77E707-6A46-FD4F-9506-C7B21F04B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197" y="1027906"/>
            <a:ext cx="4161368" cy="21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5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5B19A-A7DB-0845-BF68-3005D40D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Based on This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B4924-CF62-7749-AEED-7767170F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6904212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What is [company name]’s involvement in providing recommendations for employees to evacuate?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How will the decision to suspend operations be communicated to clients? </a:t>
            </a:r>
          </a:p>
          <a:p>
            <a:pPr>
              <a:spcAft>
                <a:spcPts val="2400"/>
              </a:spcAft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43BBB-A166-9D4F-9221-F85BB0CE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588DE-FB0F-0346-8831-61E1D669C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935" y="1828800"/>
            <a:ext cx="3212307" cy="2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00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E3FC-D55C-4448-A191-09582DBD1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9D1F9-EFE5-9840-9EF2-560725095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6891688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On August 21, Hurricane Paula makes landfall at [near location, but not direct] as a Category 2 hurricane.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As a result of the 110mph wind gusts, your office has lost power.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Local cellular towers were also destroyed by the high winds and may be out for several days.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AA136-C12B-594F-B2FB-C1801E03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7DBB6-B638-4E48-8E62-65DF827DF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795" y="1049570"/>
            <a:ext cx="3744895" cy="341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8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A7EBC-BCE5-F547-B685-DD53E866B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Based on This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9FB04-2F18-C844-824E-B1127B2DF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8229600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Who is responsible for ensuring employees </a:t>
            </a:r>
            <a:br>
              <a:rPr lang="en-US" dirty="0"/>
            </a:br>
            <a:r>
              <a:rPr lang="en-US" dirty="0"/>
              <a:t>are accounted for?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What is the role of the Crisis Leader? </a:t>
            </a:r>
            <a:br>
              <a:rPr lang="en-US" dirty="0"/>
            </a:br>
            <a:r>
              <a:rPr lang="en-US" dirty="0"/>
              <a:t>Crisis Manager? Executive Crisis Team?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What are your concerns, given the situation?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How will you communicate with employees?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1E7A6-0AE9-6149-A2C2-AABD9B76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1B281F-EAA7-754E-A01D-AEE953065C2A}"/>
              </a:ext>
            </a:extLst>
          </p:cNvPr>
          <p:cNvGrpSpPr/>
          <p:nvPr/>
        </p:nvGrpSpPr>
        <p:grpSpPr>
          <a:xfrm>
            <a:off x="7468802" y="780432"/>
            <a:ext cx="4294078" cy="3127785"/>
            <a:chOff x="7622806" y="876684"/>
            <a:chExt cx="4294078" cy="31277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3DF838-344C-8B44-A807-F08E36BD3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2806" y="876684"/>
              <a:ext cx="4294078" cy="31277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737539-2DE2-234F-AF93-390F9A507F3F}"/>
                </a:ext>
              </a:extLst>
            </p:cNvPr>
            <p:cNvSpPr txBox="1"/>
            <p:nvPr/>
          </p:nvSpPr>
          <p:spPr>
            <a:xfrm>
              <a:off x="8335478" y="1567190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D4E9DC-3032-4742-87C8-416010309A6F}"/>
                </a:ext>
              </a:extLst>
            </p:cNvPr>
            <p:cNvSpPr txBox="1"/>
            <p:nvPr/>
          </p:nvSpPr>
          <p:spPr>
            <a:xfrm>
              <a:off x="9076623" y="1085927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F49BAC-C888-BB49-BBD4-823227441B5F}"/>
                </a:ext>
              </a:extLst>
            </p:cNvPr>
            <p:cNvSpPr txBox="1"/>
            <p:nvPr/>
          </p:nvSpPr>
          <p:spPr>
            <a:xfrm>
              <a:off x="10164278" y="1220681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AF9DCC-F88E-BC4D-89D0-2DE3BF150AE5}"/>
                </a:ext>
              </a:extLst>
            </p:cNvPr>
            <p:cNvSpPr txBox="1"/>
            <p:nvPr/>
          </p:nvSpPr>
          <p:spPr>
            <a:xfrm>
              <a:off x="11328935" y="941548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9EAD2F-3302-A145-AA23-56B7CF0B20FA}"/>
                </a:ext>
              </a:extLst>
            </p:cNvPr>
            <p:cNvSpPr txBox="1"/>
            <p:nvPr/>
          </p:nvSpPr>
          <p:spPr>
            <a:xfrm>
              <a:off x="10953550" y="1942575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831B91-27DE-7243-8096-0D2EEBEECEFF}"/>
                </a:ext>
              </a:extLst>
            </p:cNvPr>
            <p:cNvSpPr txBox="1"/>
            <p:nvPr/>
          </p:nvSpPr>
          <p:spPr>
            <a:xfrm>
              <a:off x="9971773" y="2346836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D55F6D-2FD2-2B4D-B382-365CC9FC7C83}"/>
                </a:ext>
              </a:extLst>
            </p:cNvPr>
            <p:cNvSpPr txBox="1"/>
            <p:nvPr/>
          </p:nvSpPr>
          <p:spPr>
            <a:xfrm>
              <a:off x="9452009" y="1817446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169C89-B095-FF4E-A2BD-76147C0DA30A}"/>
                </a:ext>
              </a:extLst>
            </p:cNvPr>
            <p:cNvSpPr txBox="1"/>
            <p:nvPr/>
          </p:nvSpPr>
          <p:spPr>
            <a:xfrm>
              <a:off x="8710863" y="2452713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218CFC-1043-DA47-984F-9ACD47823675}"/>
                </a:ext>
              </a:extLst>
            </p:cNvPr>
            <p:cNvSpPr txBox="1"/>
            <p:nvPr/>
          </p:nvSpPr>
          <p:spPr>
            <a:xfrm>
              <a:off x="7892716" y="2558591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76564D-9AD4-2940-A52A-BF08508F3B69}"/>
                </a:ext>
              </a:extLst>
            </p:cNvPr>
            <p:cNvSpPr txBox="1"/>
            <p:nvPr/>
          </p:nvSpPr>
          <p:spPr>
            <a:xfrm>
              <a:off x="10645541" y="2770347"/>
              <a:ext cx="279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496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E6AB-CC3F-E34D-ADC9-53285891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AC40D-A8D5-044E-8985-E90B5571D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7151571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Two days after the hurricane, of the 14 employees that evacuated, five have not yet returned.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Nine employees report significant damage </a:t>
            </a:r>
            <a:br>
              <a:rPr lang="en-US" dirty="0"/>
            </a:br>
            <a:r>
              <a:rPr lang="en-US" dirty="0"/>
              <a:t>to their homes.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Your office building did not suffer any structural damage from the hurricane winds. </a:t>
            </a:r>
          </a:p>
          <a:p>
            <a:pPr>
              <a:spcAft>
                <a:spcPts val="2400"/>
              </a:spcAft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F72F7-C6D8-D645-989A-EE953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51A7FE-9041-0F40-B4F8-3590CAD6E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11" y="895802"/>
            <a:ext cx="4084922" cy="35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4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1E4AF-AA39-434B-B3A9-F85C3503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Based on this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EF62D-8922-4041-9A68-D4A8F8C7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7844589" cy="4351338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How will you determine when to </a:t>
            </a:r>
            <a:br>
              <a:rPr lang="en-US" sz="2800" dirty="0"/>
            </a:br>
            <a:r>
              <a:rPr lang="en-US" sz="2800" dirty="0"/>
              <a:t>continue normal business operations?</a:t>
            </a:r>
          </a:p>
          <a:p>
            <a:pPr marL="457200" indent="-457200"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When will you expect employees to return to work? </a:t>
            </a:r>
          </a:p>
          <a:p>
            <a:pPr marL="800100" lvl="2" indent="-457200">
              <a:spcAft>
                <a:spcPts val="1200"/>
              </a:spcAft>
              <a:buClr>
                <a:srgbClr val="EE3124"/>
              </a:buClr>
              <a:buFont typeface="System Font Regular"/>
              <a:buChar char="-"/>
            </a:pPr>
            <a:r>
              <a:rPr lang="en-US" sz="2500" dirty="0"/>
              <a:t>How will you take into account situational circumstances?</a:t>
            </a:r>
          </a:p>
          <a:p>
            <a:pPr lvl="1"/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63878-EA1F-374B-AAA2-52F6D96A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4AA6AD-7314-D74D-B513-BEBED9FD6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808" y="731520"/>
            <a:ext cx="3677055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79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CEFE-BC0F-6D4A-B84D-B8D1E11E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Event Continues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29461-28E4-2C42-9C83-A96E3456E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6766560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The heavy rainfall following Hurricane Paula results in severe flooding in and around your office location.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Some parts of your office suffer water damage. It will be several weeks before carpet and ceiling tiles can be replaced.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264F-FD91-F74E-842C-C53A8072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1EADB-4E20-214D-9F42-A14A3A357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1759426"/>
            <a:ext cx="4616919" cy="27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0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C4503A-93D1-2F49-8272-B36AF486150D}"/>
              </a:ext>
            </a:extLst>
          </p:cNvPr>
          <p:cNvSpPr/>
          <p:nvPr/>
        </p:nvSpPr>
        <p:spPr>
          <a:xfrm>
            <a:off x="0" y="4762500"/>
            <a:ext cx="114300" cy="15391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F59DEA-5888-F949-B7F7-04DE85301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5208888-EA2F-FB47-92AD-778F71AF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851ADB-A986-E342-A81A-3578D9110706}"/>
              </a:ext>
            </a:extLst>
          </p:cNvPr>
          <p:cNvSpPr/>
          <p:nvPr/>
        </p:nvSpPr>
        <p:spPr>
          <a:xfrm>
            <a:off x="1886997" y="1632847"/>
            <a:ext cx="5109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5983"/>
                </a:solidFill>
                <a:latin typeface="Raleway" panose="020B0503030101060003" pitchFamily="34" charset="77"/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723A8F-A79D-334A-A910-939C18B51CE6}"/>
              </a:ext>
            </a:extLst>
          </p:cNvPr>
          <p:cNvSpPr/>
          <p:nvPr/>
        </p:nvSpPr>
        <p:spPr>
          <a:xfrm>
            <a:off x="1886996" y="2395208"/>
            <a:ext cx="6018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A1B7"/>
              </a:buClr>
            </a:pPr>
            <a:r>
              <a:rPr lang="en-US" sz="2400" dirty="0">
                <a:solidFill>
                  <a:srgbClr val="005984"/>
                </a:solidFill>
                <a:latin typeface="Raleway" panose="020B0503030101060003" pitchFamily="34" charset="77"/>
              </a:rPr>
              <a:t>About a tabletop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8F61C7-743C-2A48-BFF9-7A8BD9FD2BDD}"/>
              </a:ext>
            </a:extLst>
          </p:cNvPr>
          <p:cNvSpPr/>
          <p:nvPr/>
        </p:nvSpPr>
        <p:spPr>
          <a:xfrm>
            <a:off x="1886996" y="3168720"/>
            <a:ext cx="3649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A1B7"/>
              </a:buClr>
            </a:pPr>
            <a:r>
              <a:rPr lang="en-US" sz="2400" dirty="0">
                <a:solidFill>
                  <a:srgbClr val="005984"/>
                </a:solidFill>
                <a:latin typeface="Raleway" panose="020B0503030101060003" pitchFamily="34" charset="77"/>
              </a:rPr>
              <a:t>The learning exercise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EAA251-BAF3-5F4D-B8A1-BCD78B143A9B}"/>
              </a:ext>
            </a:extLst>
          </p:cNvPr>
          <p:cNvSpPr/>
          <p:nvPr/>
        </p:nvSpPr>
        <p:spPr>
          <a:xfrm>
            <a:off x="1290156" y="1563525"/>
            <a:ext cx="563387" cy="56338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dirty="0">
                <a:latin typeface="Raleway" panose="020B0503030101060003" pitchFamily="34" charset="77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3921C06-086C-704E-A9F7-C8812C3ED168}"/>
              </a:ext>
            </a:extLst>
          </p:cNvPr>
          <p:cNvSpPr/>
          <p:nvPr/>
        </p:nvSpPr>
        <p:spPr>
          <a:xfrm>
            <a:off x="1290156" y="2344346"/>
            <a:ext cx="563387" cy="5633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dirty="0">
                <a:latin typeface="Raleway" panose="020B0503030101060003" pitchFamily="34" charset="77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E68984-5DE9-0D49-8396-1DCCF6767AFB}"/>
              </a:ext>
            </a:extLst>
          </p:cNvPr>
          <p:cNvSpPr/>
          <p:nvPr/>
        </p:nvSpPr>
        <p:spPr>
          <a:xfrm>
            <a:off x="1290156" y="3095556"/>
            <a:ext cx="563387" cy="5633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dirty="0">
                <a:latin typeface="Raleway" panose="020B0503030101060003" pitchFamily="34" charset="77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45CF88-DEC2-B24D-BAB1-247545E19098}"/>
              </a:ext>
            </a:extLst>
          </p:cNvPr>
          <p:cNvSpPr/>
          <p:nvPr/>
        </p:nvSpPr>
        <p:spPr>
          <a:xfrm>
            <a:off x="1886996" y="3950561"/>
            <a:ext cx="3649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A1B7"/>
              </a:buClr>
            </a:pPr>
            <a:r>
              <a:rPr lang="en-US" sz="2400" dirty="0">
                <a:solidFill>
                  <a:srgbClr val="005984"/>
                </a:solidFill>
                <a:latin typeface="Raleway" panose="020B0503030101060003" pitchFamily="34" charset="77"/>
              </a:rPr>
              <a:t>After-action discussion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C59436-311F-3245-BED7-C62725370C69}"/>
              </a:ext>
            </a:extLst>
          </p:cNvPr>
          <p:cNvSpPr/>
          <p:nvPr/>
        </p:nvSpPr>
        <p:spPr>
          <a:xfrm>
            <a:off x="1290156" y="3877397"/>
            <a:ext cx="563387" cy="5633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dirty="0">
                <a:latin typeface="Raleway" panose="020B0503030101060003" pitchFamily="34" charset="77"/>
              </a:rPr>
              <a:t>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8E5A9E-4971-F849-9A5B-B5BE7E8BF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936" y="966667"/>
            <a:ext cx="3469978" cy="33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67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3E156-D543-2A48-9B28-0817EF41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Based on This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9BA65-C973-DD40-9F3F-2036BDB27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Do you have sufficient resources on site or elsewhere </a:t>
            </a:r>
            <a:br>
              <a:rPr lang="en-US" sz="2800" dirty="0"/>
            </a:br>
            <a:r>
              <a:rPr lang="en-US" sz="2800" dirty="0"/>
              <a:t>available for your business to carry out essential functions?</a:t>
            </a:r>
          </a:p>
          <a:p>
            <a:pPr marL="800100" lvl="2" indent="-457200">
              <a:lnSpc>
                <a:spcPct val="110000"/>
              </a:lnSpc>
              <a:spcAft>
                <a:spcPts val="1200"/>
              </a:spcAft>
              <a:buClr>
                <a:srgbClr val="EE3124"/>
              </a:buClr>
              <a:buFont typeface="System Font Regular"/>
              <a:buChar char="-"/>
            </a:pPr>
            <a:r>
              <a:rPr lang="en-US" sz="2500" dirty="0"/>
              <a:t>What are the required resources?</a:t>
            </a:r>
          </a:p>
          <a:p>
            <a:pPr marL="800100" lvl="2" indent="-457200">
              <a:lnSpc>
                <a:spcPct val="110000"/>
              </a:lnSpc>
              <a:spcAft>
                <a:spcPts val="1200"/>
              </a:spcAft>
              <a:buClr>
                <a:srgbClr val="EE3124"/>
              </a:buClr>
              <a:buFont typeface="System Font Regular"/>
              <a:buChar char="-"/>
            </a:pPr>
            <a:r>
              <a:rPr lang="en-US" sz="2500" dirty="0"/>
              <a:t>What are the essential functions?</a:t>
            </a:r>
          </a:p>
          <a:p>
            <a:pPr marL="800100" lvl="2" indent="-457200">
              <a:lnSpc>
                <a:spcPct val="110000"/>
              </a:lnSpc>
              <a:spcAft>
                <a:spcPts val="1200"/>
              </a:spcAft>
              <a:buClr>
                <a:srgbClr val="EE3124"/>
              </a:buClr>
              <a:buFont typeface="System Font Regular"/>
              <a:buChar char="-"/>
            </a:pPr>
            <a:r>
              <a:rPr lang="en-US" sz="2500" dirty="0"/>
              <a:t>How severe does the damage have to be to move operations to another building?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At what point do you activate your off-site computer back-up and/or stand-by computer resources?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A2208-1A4B-F44C-B0DD-86829406C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4A541-B07E-984E-BD63-23EA0CA61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980" y="432502"/>
            <a:ext cx="3349591" cy="15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57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898FF-DD9B-C648-9E49-0298A11A0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B2BB6-0865-394B-BA7E-963310D6D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1828800"/>
            <a:ext cx="6910939" cy="4235116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Two weeks after Hurricane Paula, normal business operations resume at [company name].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Later in the week the National Weather Service projects Tropical Storm Quentin has the potential to become a hurricane and may affect your area.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E47C-6944-714B-9354-5836BFEC3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D68A8-1F47-D944-862F-C664FC7D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72" y="927840"/>
            <a:ext cx="3725639" cy="23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4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D3E5-2659-FC4A-B623-BAAF7DF2D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Additional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76D70-62FE-FF4D-B3BE-B6B571EF5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8345103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Hurricane-force winds and flooding are the greatest structural threats during a hurricane. Are you prepared for the possibility of flooding in your office?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Because of power outages and potential flooding, it may be unreasonable to expect employees to have access to the internet.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A7E05-1B79-5B4C-AC0D-698462E7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F9A45-73EF-B54A-A481-CA58D99BC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831" y="365125"/>
            <a:ext cx="3193114" cy="308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1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DB60-720E-3542-8A0A-A5AC88311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Additional Considerations, cont’d.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65A1C-0521-2D4A-8CFD-6823C31F7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7124433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Hurricanes impact people differently: some may be able to return to work the next day, others may be homeless. In the aftermath of a severe hurricane, it is important to work with employees to determine the best course in moving forward.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It does not take a Category 5 hurricane to disrupt normal business operations, even small events may have large consequences.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1CEFD-AECF-E549-92C0-DB0D54DAE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5A6E5-D9F9-D84B-B05B-D6B4014B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1" y="1828800"/>
            <a:ext cx="3703988" cy="316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1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78C5FD-9F42-DC47-A5FF-ECBD4442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510" y="1828800"/>
            <a:ext cx="3140395" cy="3453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9EE196-F4BF-E94F-876E-544FBF48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After Action — How Did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1B2C0-4438-1846-9291-DC544925C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7567027" cy="4351338"/>
          </a:xfrm>
        </p:spPr>
        <p:txBody>
          <a:bodyPr/>
          <a:lstStyle/>
          <a:p>
            <a:pPr marL="457200" indent="-457200" fontAlgn="auto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List at least three things that the team did well during this exercise.</a:t>
            </a:r>
          </a:p>
          <a:p>
            <a:pPr marL="457200" indent="-457200" fontAlgn="auto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List any gaps you recognized.  </a:t>
            </a:r>
          </a:p>
          <a:p>
            <a:pPr marL="457200" indent="-457200" fontAlgn="auto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List three action items to implement that will improve your ability to effectively respond.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9C5C9-C7E2-1E46-8725-7D32C72E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A3B6B2-4BD3-9440-B4BA-8E5070C6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4609">
            <a:off x="9300516" y="2984392"/>
            <a:ext cx="939632" cy="14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0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D95EAC-178C-9443-9A79-281DAA8F8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5984"/>
                </a:solidFill>
              </a:rPr>
              <a:t>About Tabletop</a:t>
            </a:r>
            <a:endParaRPr lang="en-US" b="1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89D63-D808-1347-B272-0F3D52CF1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874" y="1828800"/>
            <a:ext cx="6920874" cy="4159045"/>
          </a:xfrm>
        </p:spPr>
        <p:txBody>
          <a:bodyPr>
            <a:normAutofit/>
          </a:bodyPr>
          <a:lstStyle/>
          <a:p>
            <a:pPr lvl="1" indent="-457200"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Tabletop Exercises are designed to help ensure that your program and plans can be effectively executed and that all participants understand their roles.  </a:t>
            </a:r>
          </a:p>
          <a:p>
            <a:pPr lvl="1" indent="-457200"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This is your opportunity to validate that your plans will enable the firm to effectively </a:t>
            </a:r>
            <a:r>
              <a:rPr lang="en-US" sz="2400" b="1" dirty="0"/>
              <a:t>continue business </a:t>
            </a:r>
            <a:r>
              <a:rPr lang="en-US" sz="2400" dirty="0"/>
              <a:t>in the short-term and then </a:t>
            </a:r>
            <a:r>
              <a:rPr lang="en-US" sz="2400" b="1" dirty="0"/>
              <a:t>efficiently recover</a:t>
            </a:r>
            <a:r>
              <a:rPr lang="en-US" sz="2400" dirty="0"/>
              <a:t> and </a:t>
            </a:r>
            <a:r>
              <a:rPr lang="en-US" sz="2400" b="1" dirty="0"/>
              <a:t>return to business as usual. 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84009E-659E-4E4C-9A95-51D1F4972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61F4FB-8929-FB4C-A232-D2515D5545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358"/>
            <a:ext cx="4293511" cy="28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3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D95EAC-178C-9443-9A79-281DAA8F8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5984"/>
                </a:solidFill>
              </a:rPr>
              <a:t>Exercise Objectives</a:t>
            </a:r>
            <a:endParaRPr lang="en-US" b="1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89D63-D808-1347-B272-0F3D52CF1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873" y="1828800"/>
            <a:ext cx="7019197" cy="4159045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Coordination:</a:t>
            </a:r>
            <a:r>
              <a:rPr lang="en-US" dirty="0"/>
              <a:t> Improve coordination among the various members of the Crisis Team.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Communications:</a:t>
            </a:r>
            <a:r>
              <a:rPr lang="en-US" dirty="0"/>
              <a:t> Evaluate the communication process among team members and with other groups. 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Decision Making:</a:t>
            </a:r>
            <a:r>
              <a:rPr lang="en-US" dirty="0"/>
              <a:t> Assess the decision-making processes and activation of the team.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84009E-659E-4E4C-9A95-51D1F4972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1885B-E374-9047-904D-500D2C5EA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12" y="1926304"/>
            <a:ext cx="3140395" cy="3453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D63AFB-F779-3742-BF12-313901FBB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6261">
            <a:off x="1633788" y="2941285"/>
            <a:ext cx="1823304" cy="16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6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F67F-A042-BF4E-9505-9C4178EC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0AA5A-5400-B44E-ABB8-7F6530A73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11328728" cy="435133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Training and learning exercise – </a:t>
            </a:r>
            <a:r>
              <a:rPr lang="en-US" b="1" dirty="0">
                <a:solidFill>
                  <a:srgbClr val="EE3124"/>
                </a:solidFill>
              </a:rPr>
              <a:t>not</a:t>
            </a:r>
            <a:r>
              <a:rPr lang="en-US" dirty="0">
                <a:solidFill>
                  <a:srgbClr val="EE3124"/>
                </a:solidFill>
              </a:rPr>
              <a:t> </a:t>
            </a:r>
            <a:r>
              <a:rPr lang="en-US" b="1" dirty="0">
                <a:solidFill>
                  <a:srgbClr val="EE3124"/>
                </a:solidFill>
              </a:rPr>
              <a:t>a test!</a:t>
            </a:r>
          </a:p>
          <a:p>
            <a:pPr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There are no “hidden agendas” or trick questions.  </a:t>
            </a:r>
          </a:p>
          <a:p>
            <a:pPr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It’s not about the scenario; it’s about the response.</a:t>
            </a:r>
          </a:p>
          <a:p>
            <a:pPr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There are no single or simple solutions.</a:t>
            </a:r>
          </a:p>
          <a:p>
            <a:pPr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Open and interactive discussion–there may be more than one response to the crisis.</a:t>
            </a:r>
          </a:p>
          <a:p>
            <a:pPr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The end goals: </a:t>
            </a:r>
          </a:p>
          <a:p>
            <a:pPr lvl="1">
              <a:buClr>
                <a:srgbClr val="EE3124"/>
              </a:buClr>
              <a:buFont typeface="System Font Regular"/>
              <a:buChar char="-"/>
            </a:pPr>
            <a:r>
              <a:rPr lang="en-US" sz="2400" dirty="0"/>
              <a:t>Understand the process</a:t>
            </a:r>
          </a:p>
          <a:p>
            <a:pPr lvl="1">
              <a:buClr>
                <a:srgbClr val="EE3124"/>
              </a:buClr>
              <a:buFont typeface="System Font Regular"/>
              <a:buChar char="-"/>
            </a:pPr>
            <a:r>
              <a:rPr lang="en-US" sz="2400" dirty="0"/>
              <a:t>Identify gaps</a:t>
            </a:r>
          </a:p>
          <a:p>
            <a:pPr lvl="1">
              <a:buClr>
                <a:srgbClr val="EE3124"/>
              </a:buClr>
              <a:buFont typeface="System Font Regular"/>
              <a:buChar char="-"/>
            </a:pPr>
            <a:r>
              <a:rPr lang="en-US" sz="2400" dirty="0"/>
              <a:t>Develop team readiness to respond 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97F31-3476-7844-9D44-7923E495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AB746B-353F-984E-84AC-C3AA8F4B5351}"/>
              </a:ext>
            </a:extLst>
          </p:cNvPr>
          <p:cNvGrpSpPr/>
          <p:nvPr/>
        </p:nvGrpSpPr>
        <p:grpSpPr>
          <a:xfrm>
            <a:off x="7374427" y="591907"/>
            <a:ext cx="4086446" cy="2613305"/>
            <a:chOff x="7894191" y="765162"/>
            <a:chExt cx="3170049" cy="20272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A0CCA3-75BA-BA4E-B88E-49DCA5573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3580" y="1355853"/>
              <a:ext cx="2770660" cy="8008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7758CE-385F-7148-82C3-102464B1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4191" y="765162"/>
              <a:ext cx="1625600" cy="4699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517E9E-2A65-BE40-B8F5-AEF1CF748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8101" y="2322526"/>
              <a:ext cx="16256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475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42C76-74A6-CF49-BD95-39621232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04496-9F1E-7D4A-A2A6-B0C4F82D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D59FC5-968F-1847-8F99-A44B5EB55A79}"/>
              </a:ext>
            </a:extLst>
          </p:cNvPr>
          <p:cNvGrpSpPr/>
          <p:nvPr/>
        </p:nvGrpSpPr>
        <p:grpSpPr>
          <a:xfrm>
            <a:off x="3088341" y="1219200"/>
            <a:ext cx="6151418" cy="5638800"/>
            <a:chOff x="3088341" y="1219200"/>
            <a:chExt cx="6151418" cy="5638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D63275-3F35-3946-B25D-6A96E94CB174}"/>
                </a:ext>
              </a:extLst>
            </p:cNvPr>
            <p:cNvSpPr/>
            <p:nvPr/>
          </p:nvSpPr>
          <p:spPr>
            <a:xfrm>
              <a:off x="5898776" y="6212541"/>
              <a:ext cx="349624" cy="143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8B1678-2F2F-DC43-9D0B-17EF4356D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8341" y="1219200"/>
              <a:ext cx="6151418" cy="563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72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F67F-A042-BF4E-9505-9C4178EC9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0515600" cy="1325563"/>
          </a:xfrm>
        </p:spPr>
        <p:txBody>
          <a:bodyPr/>
          <a:lstStyle/>
          <a:p>
            <a:r>
              <a:rPr lang="en-US" b="1" dirty="0"/>
              <a:t>Hurricane Scenario at: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97F31-3476-7844-9D44-7923E495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2E196C-3B90-8D47-8933-3F3A7D7900C8}"/>
              </a:ext>
            </a:extLst>
          </p:cNvPr>
          <p:cNvSpPr txBox="1">
            <a:spLocks/>
          </p:cNvSpPr>
          <p:nvPr/>
        </p:nvSpPr>
        <p:spPr>
          <a:xfrm>
            <a:off x="548640" y="1690688"/>
            <a:ext cx="5016418" cy="1694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</a:rPr>
              <a:t>Name of location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8F4C25-07F1-7940-9432-78BD1C9B8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627" y="1530402"/>
            <a:ext cx="5670960" cy="38871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150A88B-956E-DF43-8E03-E04E15B12D40}"/>
              </a:ext>
            </a:extLst>
          </p:cNvPr>
          <p:cNvGrpSpPr/>
          <p:nvPr/>
        </p:nvGrpSpPr>
        <p:grpSpPr>
          <a:xfrm>
            <a:off x="6650943" y="2168762"/>
            <a:ext cx="811740" cy="1075371"/>
            <a:chOff x="2282656" y="2819401"/>
            <a:chExt cx="183702" cy="243364"/>
          </a:xfrm>
          <a:solidFill>
            <a:schemeClr val="accent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B4AB8C-A4F2-E043-9225-EBB03236AC54}"/>
                </a:ext>
              </a:extLst>
            </p:cNvPr>
            <p:cNvSpPr/>
            <p:nvPr/>
          </p:nvSpPr>
          <p:spPr>
            <a:xfrm>
              <a:off x="2335532" y="2876707"/>
              <a:ext cx="77951" cy="7795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Google Shape;1098;p35">
              <a:extLst>
                <a:ext uri="{FF2B5EF4-FFF2-40B4-BE49-F238E27FC236}">
                  <a16:creationId xmlns:a16="http://schemas.microsoft.com/office/drawing/2014/main" id="{8714D43F-04FE-CE44-B7CC-1AF429F54F0B}"/>
                </a:ext>
              </a:extLst>
            </p:cNvPr>
            <p:cNvSpPr/>
            <p:nvPr/>
          </p:nvSpPr>
          <p:spPr>
            <a:xfrm>
              <a:off x="2282656" y="2819401"/>
              <a:ext cx="183702" cy="243364"/>
            </a:xfrm>
            <a:custGeom>
              <a:avLst/>
              <a:gdLst/>
              <a:ahLst/>
              <a:cxnLst/>
              <a:rect l="l" t="t" r="r" b="b"/>
              <a:pathLst>
                <a:path w="96" h="128" extrusionOk="0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2534D51-A752-C744-8BF2-E6C74DD6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33" y="3580913"/>
            <a:ext cx="4898431" cy="1714967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[company location]</a:t>
            </a:r>
            <a:endParaRPr lang="en-US" b="1" dirty="0">
              <a:solidFill>
                <a:srgbClr val="EE3124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[specific building]</a:t>
            </a:r>
            <a:endParaRPr lang="en-US" b="1" dirty="0">
              <a:solidFill>
                <a:srgbClr val="EE3124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07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A4DBC-0A74-E64F-BC61-7F157C44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Current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E1394-D08A-BC4B-B519-79CDBF554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828800"/>
            <a:ext cx="7356495" cy="4351338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Date: August 15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[</a:t>
            </a:r>
            <a:r>
              <a:rPr lang="en-US" b="1" dirty="0"/>
              <a:t>company name</a:t>
            </a:r>
            <a:r>
              <a:rPr lang="en-US" dirty="0"/>
              <a:t>] has been closely monitoring Tropical Storm Paula. The storm has been gaining strength and is predicted to develop into a hurricane.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90CDA-3E60-6D41-ADE9-B733A8A2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47C11-CE8E-5142-AD1A-96CCF023A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893" y="534712"/>
            <a:ext cx="3484067" cy="32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39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A4DBC-0A74-E64F-BC61-7F157C44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Incident Begins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E1394-D08A-BC4B-B519-79CDBF554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432" y="1828800"/>
            <a:ext cx="6274428" cy="2948374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On August 30, the National Weather Service issues a statement predicting Tropical Storm Paula has the potential to develop into a hurricane.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dirty="0"/>
              <a:t>The initially predicted storm path indicates your office may be at risk.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90CDA-3E60-6D41-ADE9-B733A8A2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64D0-3716-4330-9A7E-ECFFE87CE9E2}" type="datetime1">
              <a:rPr lang="en-US" smtClean="0"/>
              <a:t>8/28/2019</a:t>
            </a:fld>
            <a:r>
              <a:rPr lang="en-US"/>
              <a:t> 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DA366-C9CC-3C40-89B7-3C0898792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944" y="1759744"/>
            <a:ext cx="3371518" cy="30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0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5983"/>
      </a:dk1>
      <a:lt1>
        <a:srgbClr val="FFFFFF"/>
      </a:lt1>
      <a:dk2>
        <a:srgbClr val="717073"/>
      </a:dk2>
      <a:lt2>
        <a:srgbClr val="C6C6C6"/>
      </a:lt2>
      <a:accent1>
        <a:srgbClr val="EE582E"/>
      </a:accent1>
      <a:accent2>
        <a:srgbClr val="00A1B7"/>
      </a:accent2>
      <a:accent3>
        <a:srgbClr val="A5A5A5"/>
      </a:accent3>
      <a:accent4>
        <a:srgbClr val="004969"/>
      </a:accent4>
      <a:accent5>
        <a:srgbClr val="E1EAEC"/>
      </a:accent5>
      <a:accent6>
        <a:srgbClr val="8BC349"/>
      </a:accent6>
      <a:hlink>
        <a:srgbClr val="0563C1"/>
      </a:hlink>
      <a:folHlink>
        <a:srgbClr val="00A1B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_QBR_presentation" id="{52262E1C-539E-5248-A6EF-2511DEEBCE85}" vid="{001D1363-E6C3-4442-AA80-F6E202E03F9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BBC5328B8714BB60B0CE6F70A689B" ma:contentTypeVersion="8" ma:contentTypeDescription="Create a new document." ma:contentTypeScope="" ma:versionID="6e58659de28e5cc9a0b4f0793a69b7c4">
  <xsd:schema xmlns:xsd="http://www.w3.org/2001/XMLSchema" xmlns:xs="http://www.w3.org/2001/XMLSchema" xmlns:p="http://schemas.microsoft.com/office/2006/metadata/properties" xmlns:ns2="952edabb-6310-41d4-81c2-35e0e27b3ced" xmlns:ns3="4d02de6a-36de-4f32-b6a8-0c542a1520e9" targetNamespace="http://schemas.microsoft.com/office/2006/metadata/properties" ma:root="true" ma:fieldsID="58e71a874fadd8d952c29ec523800020" ns2:_="" ns3:_="">
    <xsd:import namespace="952edabb-6310-41d4-81c2-35e0e27b3ced"/>
    <xsd:import namespace="4d02de6a-36de-4f32-b6a8-0c542a1520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2edabb-6310-41d4-81c2-35e0e27b3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2de6a-36de-4f32-b6a8-0c542a1520e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3CE28B-B812-4683-90D9-0833CDCCA5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5E942F-649A-4B1B-B888-678EB7AF1284}">
  <ds:schemaRefs>
    <ds:schemaRef ds:uri="4d02de6a-36de-4f32-b6a8-0c542a1520e9"/>
    <ds:schemaRef ds:uri="http://purl.org/dc/terms/"/>
    <ds:schemaRef ds:uri="952edabb-6310-41d4-81c2-35e0e27b3ced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494374-2B8E-4DFE-BAFD-607F6C7A32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2edabb-6310-41d4-81c2-35e0e27b3ced"/>
    <ds:schemaRef ds:uri="4d02de6a-36de-4f32-b6a8-0c542a1520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20265</TotalTime>
  <Words>841</Words>
  <Application>Microsoft Office PowerPoint</Application>
  <PresentationFormat>Widescreen</PresentationFormat>
  <Paragraphs>135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Raleway</vt:lpstr>
      <vt:lpstr>Raleway Light</vt:lpstr>
      <vt:lpstr>Raleway SemiBold</vt:lpstr>
      <vt:lpstr>System Font Regular</vt:lpstr>
      <vt:lpstr>TradeGothic LT</vt:lpstr>
      <vt:lpstr>TradeGothic-Light</vt:lpstr>
      <vt:lpstr>Wingdings</vt:lpstr>
      <vt:lpstr>Office Theme</vt:lpstr>
      <vt:lpstr>1_Office Theme</vt:lpstr>
      <vt:lpstr>2_Office Theme</vt:lpstr>
      <vt:lpstr>PowerPoint Presentation</vt:lpstr>
      <vt:lpstr>Agenda</vt:lpstr>
      <vt:lpstr>About Tabletop</vt:lpstr>
      <vt:lpstr>Exercise Objectives</vt:lpstr>
      <vt:lpstr>Guiding Principles</vt:lpstr>
      <vt:lpstr>Questions</vt:lpstr>
      <vt:lpstr>Hurricane Scenario at:</vt:lpstr>
      <vt:lpstr>Current Conditions</vt:lpstr>
      <vt:lpstr>The Incident Begins</vt:lpstr>
      <vt:lpstr>Based on This Information </vt:lpstr>
      <vt:lpstr>Update</vt:lpstr>
      <vt:lpstr>Based on This Information</vt:lpstr>
      <vt:lpstr>Update</vt:lpstr>
      <vt:lpstr>Based on This Information</vt:lpstr>
      <vt:lpstr>Update</vt:lpstr>
      <vt:lpstr>Based on This Information</vt:lpstr>
      <vt:lpstr>Update</vt:lpstr>
      <vt:lpstr>Based on this information</vt:lpstr>
      <vt:lpstr>Event Continues</vt:lpstr>
      <vt:lpstr>Based on This Information</vt:lpstr>
      <vt:lpstr>Update</vt:lpstr>
      <vt:lpstr>Additional Considerations</vt:lpstr>
      <vt:lpstr>Additional Considerations, cont’d.</vt:lpstr>
      <vt:lpstr>After Action — How Did You Do?</vt:lpstr>
    </vt:vector>
  </TitlesOfParts>
  <Manager/>
  <Company>Hewlett-Packard Company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Scott Teel</dc:creator>
  <cp:keywords/>
  <dc:description/>
  <cp:lastModifiedBy>Chandler Schuette</cp:lastModifiedBy>
  <cp:revision>665</cp:revision>
  <cp:lastPrinted>2018-07-19T17:48:20Z</cp:lastPrinted>
  <dcterms:created xsi:type="dcterms:W3CDTF">2016-05-16T15:41:33Z</dcterms:created>
  <dcterms:modified xsi:type="dcterms:W3CDTF">2019-08-28T14:37:36Z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0x010100188BBC5328B8714BB60B0CE6F70A689B</vt:lpwstr>
  </property>
</Properties>
</file>